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61" r:id="rId3"/>
    <p:sldId id="262" r:id="rId4"/>
    <p:sldId id="257" r:id="rId5"/>
    <p:sldId id="258" r:id="rId6"/>
    <p:sldId id="259" r:id="rId7"/>
    <p:sldId id="260" r:id="rId8"/>
    <p:sldId id="263" r:id="rId9"/>
    <p:sldId id="27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8321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553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953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9964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8326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95179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5814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4482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431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124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847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610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1542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9315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947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738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868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29462BC-80CE-4223-A928-DEEA33B6B1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83814370-5161-487C-A258-71FB432F2502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xmlns="" val="3269078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mirehberi.com/kriyobalon-af-ablasyonunda-hastalara-gore-kisilestirilmis-enerji-strateisi-islemi-hizlandiriyor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hyperlink" Target="http://www.pngall.com/happy-girl-png" TargetMode="External"/><Relationship Id="rId3" Type="http://schemas.openxmlformats.org/officeDocument/2006/relationships/hyperlink" Target="https://chasingthestarrs.wordpress.com/2013/07/12/happiness-%E2%99%A5/" TargetMode="External"/><Relationship Id="rId7" Type="http://schemas.openxmlformats.org/officeDocument/2006/relationships/hyperlink" Target="https://en.wikiversity.org/wiki/Happiness/Happiness_research" TargetMode="External"/><Relationship Id="rId12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hyperlink" Target="https://www.flickr.com/photos/tijsb/26483542279" TargetMode="External"/><Relationship Id="rId5" Type="http://schemas.openxmlformats.org/officeDocument/2006/relationships/hyperlink" Target="http://soygcm.deviantart.com/art/Stock-hands-up-happiness-man-311084936" TargetMode="External"/><Relationship Id="rId10" Type="http://schemas.openxmlformats.org/officeDocument/2006/relationships/image" Target="../media/image53.jpeg"/><Relationship Id="rId4" Type="http://schemas.openxmlformats.org/officeDocument/2006/relationships/image" Target="../media/image50.jpeg"/><Relationship Id="rId9" Type="http://schemas.openxmlformats.org/officeDocument/2006/relationships/hyperlink" Target="https://pixabay.com/en/man-jumping-happy-excited-run-21136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hyperlink" Target="https://pixabay.com/en/anger-angry-bad-isolated-dangerous-18615/" TargetMode="External"/><Relationship Id="rId3" Type="http://schemas.openxmlformats.org/officeDocument/2006/relationships/hyperlink" Target="https://en.wikipedia.org/wiki/Sadness" TargetMode="External"/><Relationship Id="rId7" Type="http://schemas.openxmlformats.org/officeDocument/2006/relationships/hyperlink" Target="http://inspiringbetterlife.blogspot.com/2012/04/when-sadness-strikes.html" TargetMode="External"/><Relationship Id="rId12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hyperlink" Target="https://vghosal.blogspot.com/2018/02/how-to-control-anger-24-tips-to-calm.html" TargetMode="External"/><Relationship Id="rId5" Type="http://schemas.openxmlformats.org/officeDocument/2006/relationships/hyperlink" Target="https://www.pickpik.com/eye-tear-cry-sadness-pain-emotion-4648" TargetMode="External"/><Relationship Id="rId10" Type="http://schemas.openxmlformats.org/officeDocument/2006/relationships/image" Target="../media/image59.jpeg"/><Relationship Id="rId4" Type="http://schemas.openxmlformats.org/officeDocument/2006/relationships/image" Target="../media/image56.jpeg"/><Relationship Id="rId9" Type="http://schemas.openxmlformats.org/officeDocument/2006/relationships/hyperlink" Target="http://rentedwheels.blogspot.com/2010/04/every-60seconds-of-happiness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hyperlink" Target="https://blog.dnevnik.hr/goga-mario/2017/10/index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hyperlink" Target="https://nasdvoje2.blogspot.com/2009_05_01_archive.html" TargetMode="External"/><Relationship Id="rId4" Type="http://schemas.openxmlformats.org/officeDocument/2006/relationships/image" Target="../media/image63.jpeg"/><Relationship Id="rId9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hyperlink" Target="https://www.mundoveda.com/2016/10/15/consejos-para-aliviar-la-depresion-segun-el-ayurveda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hyperlink" Target="http://www.revmultimed.sld.cu/index.php/mtm/article/view/1210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2.jpeg"/><Relationship Id="rId7" Type="http://schemas.openxmlformats.org/officeDocument/2006/relationships/hyperlink" Target="https://www.maxpixel.net/Gin-Bottle-Whiskey-Rum-Drink-Alcohol-Tequila-3219794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hyperlink" Target="https://pixabay.com/en/alcohol-glass-pouring-whisky-933367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6.jpe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hyperlink" Target="https://www.e-sfera.hr/dodatni-digitalni-sadrzaji/0404bbef-0a82-4c97-aeab-906c353e494c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pillsblog.com/immobilizzazione-mediante-collare-cervicale-quali-evidenze/" TargetMode="External"/><Relationship Id="rId7" Type="http://schemas.openxmlformats.org/officeDocument/2006/relationships/hyperlink" Target="https://en.wikipedia.org/wiki/Clay-shoveler_fracture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hyperlink" Target="https://loonylabs.org/2015/07/11/spinal-cord-macrophage/" TargetMode="Externa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https://simple.wikipedia.org/wiki/Tackle_(football_move)" TargetMode="External"/><Relationship Id="rId3" Type="http://schemas.openxmlformats.org/officeDocument/2006/relationships/hyperlink" Target="http://sportsmedicine.wikidot.com/concussion" TargetMode="External"/><Relationship Id="rId7" Type="http://schemas.openxmlformats.org/officeDocument/2006/relationships/hyperlink" Target="https://polygrafi.wordpress.com/2013/12/02/the-concussion-secret/" TargetMode="External"/><Relationship Id="rId12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hyperlink" Target="http://www.charmaboutyou.com/2014/06/two-flowers-one-head-injury-and-crafty.html" TargetMode="External"/><Relationship Id="rId5" Type="http://schemas.openxmlformats.org/officeDocument/2006/relationships/hyperlink" Target="https://www.pexels.com/photo/headache-image-man-person-278279/" TargetMode="External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openxmlformats.org/officeDocument/2006/relationships/hyperlink" Target="https://vimeo.com/19743587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4.png"/><Relationship Id="rId3" Type="http://schemas.openxmlformats.org/officeDocument/2006/relationships/hyperlink" Target="http://thecollaboratory.wikidot.com/general-psychology3-fa10" TargetMode="External"/><Relationship Id="rId7" Type="http://schemas.openxmlformats.org/officeDocument/2006/relationships/hyperlink" Target="http://medcraveonline.com/MOJCR/MOJCR-06-00149.php" TargetMode="External"/><Relationship Id="rId12" Type="http://schemas.openxmlformats.org/officeDocument/2006/relationships/hyperlink" Target="https://www.e-sfera.hr/dodatni-digitalni-sadrzaji/0404bbef-0a82-4c97-aeab-906c353e494c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hyperlink" Target="https://health-innovations.org/2015/12/02/large-scale-human-study-identifies-link-between-early-stage-heart-and-brain-disease/" TargetMode="External"/><Relationship Id="rId5" Type="http://schemas.openxmlformats.org/officeDocument/2006/relationships/hyperlink" Target="http://rebelem.com/ischemic-stroke-treatment-archive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hyperlink" Target="http://www.aritmirehberi.com/kriyobalon-af-ablasyonunda-hastalara-gore-kisilestirilmis-enerji-strateisi-islemi-hizlandiriyo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textbc.ca/clinicalskills/lateral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hyperlink" Target="http://mbahdukunbagong.blogspot.com/2012/07/how-to-prevent-polio.html" TargetMode="External"/><Relationship Id="rId3" Type="http://schemas.openxmlformats.org/officeDocument/2006/relationships/hyperlink" Target="http://en.wikipedia.org/wiki/List_of_poliomyelitis_survivors" TargetMode="External"/><Relationship Id="rId7" Type="http://schemas.openxmlformats.org/officeDocument/2006/relationships/hyperlink" Target="https://en.wikipedia.org/wiki/SV40" TargetMode="External"/><Relationship Id="rId12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hyperlink" Target="https://www.thetraveldoctor.com.au/japanese-encephalitis/" TargetMode="External"/><Relationship Id="rId5" Type="http://schemas.openxmlformats.org/officeDocument/2006/relationships/hyperlink" Target="https://pl.wikipedia.org/wiki/Choroba_Heinego-Medina" TargetMode="External"/><Relationship Id="rId10" Type="http://schemas.openxmlformats.org/officeDocument/2006/relationships/image" Target="../media/image47.jpeg"/><Relationship Id="rId4" Type="http://schemas.openxmlformats.org/officeDocument/2006/relationships/image" Target="../media/image44.jpeg"/><Relationship Id="rId9" Type="http://schemas.openxmlformats.org/officeDocument/2006/relationships/hyperlink" Target="https://www.indianetzone.com/23/poliomyelitis_or_balapakshaghata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C594E88-39FC-4F83-A345-9F17D7D28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2113" y="3764132"/>
            <a:ext cx="6409677" cy="261003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hr-H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KAKO OČUVATI FUNKCIJU ŽIVČANOG SUSTAVA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C275C340-0ECC-4646-8B28-68FEFBDD4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680199" y="264644"/>
            <a:ext cx="3455757" cy="3455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3868A18-B848-43BA-9EE2-999854E9D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938" y="758760"/>
            <a:ext cx="3089429" cy="4634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485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F839960-8780-4BE3-9A60-DAB3617E9AA7}"/>
              </a:ext>
            </a:extLst>
          </p:cNvPr>
          <p:cNvSpPr txBox="1">
            <a:spLocks/>
          </p:cNvSpPr>
          <p:nvPr/>
        </p:nvSpPr>
        <p:spPr bwMode="gray">
          <a:xfrm>
            <a:off x="325602" y="2451420"/>
            <a:ext cx="5508113" cy="514905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MENTALNO ZDRAVLJE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sastavni je dio općeg zdravlja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DC104DE5-6738-4A2B-8698-FC7D5B0B7D23}"/>
              </a:ext>
            </a:extLst>
          </p:cNvPr>
          <p:cNvSpPr txBox="1">
            <a:spLocks/>
          </p:cNvSpPr>
          <p:nvPr/>
        </p:nvSpPr>
        <p:spPr bwMode="gray">
          <a:xfrm>
            <a:off x="357068" y="364690"/>
            <a:ext cx="4925146" cy="85155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POREMEĆAJI MENTALNOG ZDRAVLJA I KAKO GA OČUVATI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F05D738E-CB4D-4FC0-A94E-155C62F1E003}"/>
              </a:ext>
            </a:extLst>
          </p:cNvPr>
          <p:cNvSpPr txBox="1">
            <a:spLocks/>
          </p:cNvSpPr>
          <p:nvPr/>
        </p:nvSpPr>
        <p:spPr bwMode="gray">
          <a:xfrm>
            <a:off x="392938" y="3429000"/>
            <a:ext cx="5123974" cy="2667741"/>
          </a:xfrm>
          <a:prstGeom prst="roundRect">
            <a:avLst/>
          </a:prstGeom>
          <a:solidFill>
            <a:srgbClr val="FF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OSOBA DOBROG MENTALNOG ZDRAVLJA JE: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zadovoljna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pozitivna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prihvaća druge ljude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sposobna je stvarati i održavati prijateljstva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produktivna je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dobro se nosi sa životnim stresovima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					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71BC370-252A-4FDF-A952-15F50001C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24646"/>
          <a:stretch/>
        </p:blipFill>
        <p:spPr>
          <a:xfrm>
            <a:off x="6616824" y="2296513"/>
            <a:ext cx="1678812" cy="2227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09BE4662-48CF-4F54-BB6C-D2F5038465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7636" t="19157"/>
          <a:stretch/>
        </p:blipFill>
        <p:spPr>
          <a:xfrm>
            <a:off x="5886230" y="4813179"/>
            <a:ext cx="2930197" cy="1917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3106E865-722D-4BE8-8238-FEB76E639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9248441" y="4412302"/>
            <a:ext cx="2522866" cy="1917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77D72F33-EB2A-4FB0-9E66-6D03066AB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6223914" y="292033"/>
            <a:ext cx="2592513" cy="1728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F9F4A024-E9E2-4C4F-8B17-7C842B3236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9034273" y="2257791"/>
            <a:ext cx="2596842" cy="1728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51B5596B-7FB9-4B0E-84BD-39D0DD533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8563366" y="544308"/>
            <a:ext cx="2589413" cy="168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950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0941370-3746-4CFE-B697-400BCE282835}"/>
              </a:ext>
            </a:extLst>
          </p:cNvPr>
          <p:cNvSpPr txBox="1">
            <a:spLocks/>
          </p:cNvSpPr>
          <p:nvPr/>
        </p:nvSpPr>
        <p:spPr bwMode="gray">
          <a:xfrm>
            <a:off x="4307573" y="3887874"/>
            <a:ext cx="5330558" cy="274579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OSOBA LOŠEG MENTALNOG ZDRAVLJA JE: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nezadovoljna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negativna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 prihvaća druge ljude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nije sposobna stvarati i održavati prijateljstva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neproduktivna je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teško se nosi sa životnim stresovima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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4CC528C-740E-453F-8DE6-19720EB72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8901" t="23216"/>
          <a:stretch/>
        </p:blipFill>
        <p:spPr>
          <a:xfrm>
            <a:off x="542025" y="859557"/>
            <a:ext cx="2895795" cy="1827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223068E-DA8E-46F7-BF28-CABA230DA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638131" y="1202370"/>
            <a:ext cx="2011844" cy="1807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422A923-35B1-4CA8-8ED9-A5398FEF8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290298" y="3416752"/>
            <a:ext cx="3661064" cy="2745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225379D-D186-4E1F-8FAD-7224955CE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10153257" y="3666479"/>
            <a:ext cx="1682505" cy="2711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C5277496-2E5B-4661-8020-376E501B0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5807912" y="799169"/>
            <a:ext cx="3256436" cy="217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0A22E14C-D90D-4AC1-96E4-5A2358DABE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3963673" y="1202370"/>
            <a:ext cx="1523590" cy="228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4266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8ABA2ED-016B-45E5-AE19-A8F237761B1D}"/>
              </a:ext>
            </a:extLst>
          </p:cNvPr>
          <p:cNvSpPr txBox="1">
            <a:spLocks/>
          </p:cNvSpPr>
          <p:nvPr/>
        </p:nvSpPr>
        <p:spPr bwMode="gray">
          <a:xfrm>
            <a:off x="471996" y="542561"/>
            <a:ext cx="6111542" cy="1491449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Poremećaji mentalnog zdravlja = PSIHIČKI POREMEĆAJI</a:t>
            </a:r>
          </a:p>
          <a:p>
            <a:pPr marL="342900" indent="-342900">
              <a:buFontTx/>
              <a:buChar char="-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mijenjaju mišljenja i ponašanja</a:t>
            </a:r>
          </a:p>
          <a:p>
            <a:pPr marL="342900" indent="-342900">
              <a:buFontTx/>
              <a:buChar char="-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osobe su zbunjene, preplašene, očajne</a:t>
            </a:r>
          </a:p>
          <a:p>
            <a:pPr marL="342900" indent="-342900">
              <a:buFontTx/>
              <a:buChar char="-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važna potpora okoline i obitelji 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7A1BB66A-6427-446A-A5B1-57F6415D23A7}"/>
              </a:ext>
            </a:extLst>
          </p:cNvPr>
          <p:cNvSpPr txBox="1">
            <a:spLocks/>
          </p:cNvSpPr>
          <p:nvPr/>
        </p:nvSpPr>
        <p:spPr bwMode="gray">
          <a:xfrm>
            <a:off x="471996" y="2398450"/>
            <a:ext cx="4890117" cy="209365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PSIHIČKI POREMEĆAJI:</a:t>
            </a:r>
          </a:p>
          <a:p>
            <a:pPr marL="342900" indent="-342900">
              <a:buFontTx/>
              <a:buChar char="-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depresija</a:t>
            </a:r>
          </a:p>
          <a:p>
            <a:pPr marL="342900" indent="-342900">
              <a:buFontTx/>
              <a:buChar char="-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fobija</a:t>
            </a:r>
          </a:p>
          <a:p>
            <a:pPr marL="342900" indent="-342900">
              <a:buFontTx/>
              <a:buChar char="-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anoreksija</a:t>
            </a:r>
          </a:p>
          <a:p>
            <a:pPr marL="342900" indent="-342900">
              <a:buFontTx/>
              <a:buChar char="-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bulimija</a:t>
            </a:r>
          </a:p>
          <a:p>
            <a:pPr marL="342900" indent="-342900">
              <a:buFontTx/>
              <a:buChar char="-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PTSP (posttraumatski stresni poremećaj)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D024D126-6D77-4374-BF85-88C6D5F4BB83}"/>
              </a:ext>
            </a:extLst>
          </p:cNvPr>
          <p:cNvSpPr txBox="1">
            <a:spLocks/>
          </p:cNvSpPr>
          <p:nvPr/>
        </p:nvSpPr>
        <p:spPr bwMode="gray">
          <a:xfrm>
            <a:off x="6664960" y="2908324"/>
            <a:ext cx="4471387" cy="83598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Uspješno se liječe / </a:t>
            </a:r>
          </a:p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lijekovima drže pod nadzorom</a:t>
            </a:r>
            <a:endParaRPr lang="hr-HR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40EA1010-FADA-40A2-8CA3-184B502713AF}"/>
              </a:ext>
            </a:extLst>
          </p:cNvPr>
          <p:cNvSpPr txBox="1"/>
          <p:nvPr/>
        </p:nvSpPr>
        <p:spPr>
          <a:xfrm>
            <a:off x="8387561" y="1033294"/>
            <a:ext cx="32910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i="1" dirty="0"/>
              <a:t>Pročitaj u udžbeniku na 105. stranici </a:t>
            </a:r>
          </a:p>
          <a:p>
            <a:pPr algn="ctr"/>
            <a:r>
              <a:rPr lang="hr-HR" sz="1500" i="1" dirty="0"/>
              <a:t>10 SAVJETA ZA OČUVANJE MENTALNOG ZDRAVLJA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072916A-6545-42A8-A40D-B80D57BC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6845" y="289368"/>
            <a:ext cx="672445" cy="64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714FCC34-4CBC-4730-A648-64365E5AA1D9}"/>
              </a:ext>
            </a:extLst>
          </p:cNvPr>
          <p:cNvSpPr/>
          <p:nvPr/>
        </p:nvSpPr>
        <p:spPr>
          <a:xfrm>
            <a:off x="5673176" y="3186195"/>
            <a:ext cx="680720" cy="304800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C572EDE-8CD8-4EDC-A906-D4BD1C1E1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591" y="3650224"/>
            <a:ext cx="1966936" cy="2950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0333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540B9AD-80B8-410E-A91A-915CF9AD4CC3}"/>
              </a:ext>
            </a:extLst>
          </p:cNvPr>
          <p:cNvSpPr txBox="1">
            <a:spLocks/>
          </p:cNvSpPr>
          <p:nvPr/>
        </p:nvSpPr>
        <p:spPr bwMode="gray">
          <a:xfrm>
            <a:off x="374824" y="443883"/>
            <a:ext cx="6913744" cy="122511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OVISNOST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specifično psihičko i fizičko stanje organizma u kojem se promijeni ponašanje zbog neutažive želje za ponovnom uporabom sredstava ovisnosti.  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62A15D65-B6EB-4419-A61F-FC7F87580A01}"/>
              </a:ext>
            </a:extLst>
          </p:cNvPr>
          <p:cNvSpPr txBox="1">
            <a:spLocks/>
          </p:cNvSpPr>
          <p:nvPr/>
        </p:nvSpPr>
        <p:spPr bwMode="gray">
          <a:xfrm>
            <a:off x="475197" y="1961963"/>
            <a:ext cx="6262954" cy="880369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SREDSTVA OVISNOSTI: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droge, alkohol etanol i nikotin.</a:t>
            </a:r>
          </a:p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ovisnost o kockanju, korištenju modernih tehnologija i sl.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F91674A4-7E8B-4645-AD24-D55D5557438A}"/>
              </a:ext>
            </a:extLst>
          </p:cNvPr>
          <p:cNvSpPr txBox="1">
            <a:spLocks/>
          </p:cNvSpPr>
          <p:nvPr/>
        </p:nvSpPr>
        <p:spPr bwMode="gray">
          <a:xfrm>
            <a:off x="541536" y="3293616"/>
            <a:ext cx="6913744" cy="48235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Ovisnostima se bave liječnici </a:t>
            </a:r>
            <a:r>
              <a:rPr lang="hr-H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psihijatri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uz potporu okoline i obitelji.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7FAAD3D7-0263-4613-816A-1AF98E48285A}"/>
              </a:ext>
            </a:extLst>
          </p:cNvPr>
          <p:cNvSpPr txBox="1"/>
          <p:nvPr/>
        </p:nvSpPr>
        <p:spPr>
          <a:xfrm>
            <a:off x="8218884" y="1012262"/>
            <a:ext cx="3804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i="1" dirty="0"/>
              <a:t>Postoji i ovisnost o internetu, društvenim mrežama te o igrama na sreću. Pokušaj pronaći podatke o tim ovisnostima. Raspravite o njihovu utjecaju na pojedinca i društvo.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D56906E-8E67-4974-AEA8-6020F0B02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6845" y="298246"/>
            <a:ext cx="672445" cy="64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B90003E-82BF-420E-849F-8DF463DE3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200" y="4036389"/>
            <a:ext cx="3726416" cy="2482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0D486B67-A940-4FCC-89B5-8E571FF69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371227" y="4713481"/>
            <a:ext cx="2290106" cy="1516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924B5DF5-118B-4C21-8604-2F0738C76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9829195" y="4933184"/>
            <a:ext cx="2280029" cy="1516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EF75CACD-B61B-4F4A-BFD0-13D2CC782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9465" y="2261574"/>
            <a:ext cx="1597335" cy="2040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AD7233E-F41B-43FE-9415-3CDA037A25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322" r="102" b="11353"/>
          <a:stretch/>
        </p:blipFill>
        <p:spPr>
          <a:xfrm>
            <a:off x="10236514" y="2406914"/>
            <a:ext cx="1595699" cy="1773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9408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540B9AD-80B8-410E-A91A-915CF9AD4CC3}"/>
              </a:ext>
            </a:extLst>
          </p:cNvPr>
          <p:cNvSpPr txBox="1">
            <a:spLocks/>
          </p:cNvSpPr>
          <p:nvPr/>
        </p:nvSpPr>
        <p:spPr bwMode="gray">
          <a:xfrm>
            <a:off x="2514662" y="2646761"/>
            <a:ext cx="5848422" cy="148257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KRIZA USTEZANJA (APSTINENCIJSKA KRIZA)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nastaje u ovisnika koji prestaju uzimati sredstvo ovisnosti.</a:t>
            </a:r>
          </a:p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SIMPTOMI: mučnina, bolovi u mišićima, psihički nemir, razdražljivost, nesanica, groznica, drhtavica i sl.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DC9FB6A-4F82-46DB-99EA-AA14E007B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26" t="2737"/>
          <a:stretch/>
        </p:blipFill>
        <p:spPr>
          <a:xfrm>
            <a:off x="5438873" y="4307493"/>
            <a:ext cx="2440232" cy="2475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C8BFA16-224E-4E26-B0B5-36871D37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440" y="387517"/>
            <a:ext cx="2362073" cy="2140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87398AC-394A-419D-A849-9069932FB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2" y="401849"/>
            <a:ext cx="2758356" cy="1837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F10BE333-C56F-491D-BA75-969A03E0F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768" y="3232815"/>
            <a:ext cx="2158445" cy="3237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D55475E-183B-493D-8355-B930192EE8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29580" t="3438"/>
          <a:stretch/>
        </p:blipFill>
        <p:spPr>
          <a:xfrm>
            <a:off x="4692184" y="190264"/>
            <a:ext cx="2519177" cy="2141723"/>
          </a:xfrm>
          <a:prstGeom prst="round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19415C48-B024-4362-BC23-CE41D0822F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r="6621" b="40658"/>
          <a:stretch/>
        </p:blipFill>
        <p:spPr>
          <a:xfrm>
            <a:off x="391528" y="4536489"/>
            <a:ext cx="4512544" cy="1633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213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540B9AD-80B8-410E-A91A-915CF9AD4CC3}"/>
              </a:ext>
            </a:extLst>
          </p:cNvPr>
          <p:cNvSpPr txBox="1">
            <a:spLocks/>
          </p:cNvSpPr>
          <p:nvPr/>
        </p:nvSpPr>
        <p:spPr bwMode="gray">
          <a:xfrm>
            <a:off x="223902" y="470517"/>
            <a:ext cx="10358281" cy="154471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PUŠENJE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ovisnost o nikotinu, utječe na dišni sustav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NIKOTIN - sastojak duhanskog dima koji izravno utječe na živčani sustav i stvara ovisnost.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UGLJIKOV MONOKSID - krvni otrov, smanjuje opskrbu svih stanica kisikom .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KATRANSKI SPOJEVI - talože se na </a:t>
            </a:r>
            <a:r>
              <a:rPr lang="hr-HR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stijenkama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dušnika i pluća pa ih trajno 	oštećuju.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49B2A0F-D16A-49E4-9349-77B848B9D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248" y="2030498"/>
            <a:ext cx="2029284" cy="1985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62D7EDA-AA88-4DC4-9F5A-2548B621C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152" y="2088435"/>
            <a:ext cx="2094270" cy="1985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404D9BE-0A7C-48BA-905C-F0E94AA50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996" y="1508451"/>
            <a:ext cx="2440678" cy="2440678"/>
          </a:xfrm>
          <a:prstGeom prst="ellipse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49DA8642-B713-44C0-BEBB-F63C3502B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81" y="2181563"/>
            <a:ext cx="2094270" cy="2094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A2EE1C00-9577-4B56-A70F-E299B9D04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961" y="4659944"/>
            <a:ext cx="2887587" cy="1985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94F8D8BB-511D-4DB3-9DE3-0AA5B49F71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1504" y="4217923"/>
            <a:ext cx="3146256" cy="2100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79D9F7F4-EC18-4167-8C05-BA3E5E5ADC8D}"/>
              </a:ext>
            </a:extLst>
          </p:cNvPr>
          <p:cNvSpPr txBox="1"/>
          <p:nvPr/>
        </p:nvSpPr>
        <p:spPr>
          <a:xfrm>
            <a:off x="3877407" y="4141492"/>
            <a:ext cx="136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/>
              <a:t>zdrava pluća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633D8867-2258-415F-A5FB-6FF5E474F279}"/>
              </a:ext>
            </a:extLst>
          </p:cNvPr>
          <p:cNvSpPr txBox="1"/>
          <p:nvPr/>
        </p:nvSpPr>
        <p:spPr>
          <a:xfrm>
            <a:off x="6390989" y="4187443"/>
            <a:ext cx="139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/>
              <a:t>pluća pušača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16AFC0BB-0605-4DBF-9F13-F06BBBD1D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2739" y="4681257"/>
            <a:ext cx="1374446" cy="1833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FEE2DBD-47EE-4BA1-813B-E07FF7382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881" y="4498742"/>
            <a:ext cx="1042119" cy="1388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4461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540B9AD-80B8-410E-A91A-915CF9AD4CC3}"/>
              </a:ext>
            </a:extLst>
          </p:cNvPr>
          <p:cNvSpPr txBox="1">
            <a:spLocks/>
          </p:cNvSpPr>
          <p:nvPr/>
        </p:nvSpPr>
        <p:spPr bwMode="gray">
          <a:xfrm>
            <a:off x="346230" y="399496"/>
            <a:ext cx="10358281" cy="1225119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ALKOHOLIZAM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ovisnost o alkoholnim pićima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ALKOHOL ETANOL - otrovna tvar koja </a:t>
            </a:r>
            <a:r>
              <a:rPr lang="hr-HR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prouzročuje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oštećenja živčanih i ostalih stanica tijela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CIROZA JETRE - često posljedica alkoholizma jer se alkohol razgrađuje u njoj</a:t>
            </a:r>
            <a:endParaRPr lang="hr-HR" sz="18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8A026A0-2B2D-468D-AB29-69B2C796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12" y="1953199"/>
            <a:ext cx="2478024" cy="2033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77A08B5-7AFA-4A84-A61B-BDB6536DD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62" y="2024681"/>
            <a:ext cx="2935008" cy="196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A6CA3152-F6EF-464B-863A-9DE89284F2E3}"/>
              </a:ext>
            </a:extLst>
          </p:cNvPr>
          <p:cNvSpPr txBox="1"/>
          <p:nvPr/>
        </p:nvSpPr>
        <p:spPr>
          <a:xfrm>
            <a:off x="1777414" y="4135120"/>
            <a:ext cx="139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zdrava jetra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18E6A2C0-5591-43B6-96C8-6A3FFAA60FAB}"/>
              </a:ext>
            </a:extLst>
          </p:cNvPr>
          <p:cNvSpPr txBox="1"/>
          <p:nvPr/>
        </p:nvSpPr>
        <p:spPr>
          <a:xfrm>
            <a:off x="5272879" y="4167877"/>
            <a:ext cx="139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cirozna</a:t>
            </a:r>
            <a:r>
              <a:rPr lang="hr-HR" i="1" dirty="0"/>
              <a:t> jetra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CCB6B3A3-DED1-41C6-B73D-0AF8977CDD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4" t="9005"/>
          <a:stretch/>
        </p:blipFill>
        <p:spPr>
          <a:xfrm flipH="1">
            <a:off x="3594992" y="4718637"/>
            <a:ext cx="2935007" cy="196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949F7B08-8217-4D67-98FB-C105D2A19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06" y="4718637"/>
            <a:ext cx="1978615" cy="1483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3A4A29E-8D11-43A7-BA85-E27ADD038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7772400" y="4135120"/>
            <a:ext cx="3913270" cy="2470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0B965FC1-F49B-47C9-9A82-5F17CA7A1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9842240" y="1741505"/>
            <a:ext cx="1495530" cy="1994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1503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8DCBD6C8-0B57-4A58-B187-0A87D5180B9B}"/>
              </a:ext>
            </a:extLst>
          </p:cNvPr>
          <p:cNvSpPr txBox="1">
            <a:spLocks/>
          </p:cNvSpPr>
          <p:nvPr/>
        </p:nvSpPr>
        <p:spPr bwMode="gray">
          <a:xfrm>
            <a:off x="926916" y="321860"/>
            <a:ext cx="10010572" cy="171339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ALKOHOL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utječe na promjene u središtu za ravnotežu, usporava reakcije i reflekse, smanjuje 			      kontrolu ponašanja i sposobnost prosudbe, uzrok je nesreća na radu i u prometu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- utječe na psihičko i fizičko zdravlje oboljele osobe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- utječe na obitelj ovisnika i narušava odnose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C8ED1DB-ADF8-430E-9071-1377F96D9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598" y="2328097"/>
            <a:ext cx="3046960" cy="2030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F14C6F48-F43B-4837-8B96-4C3084700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0" b="15835"/>
          <a:stretch/>
        </p:blipFill>
        <p:spPr>
          <a:xfrm>
            <a:off x="325400" y="2328097"/>
            <a:ext cx="3304649" cy="1979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D03577BF-BD4D-46B9-BF4C-88DA79C18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714" y="2287730"/>
            <a:ext cx="2734976" cy="1979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A6256481-ADE9-48A3-A424-96E440851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903" y="4519648"/>
            <a:ext cx="3078479" cy="2051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7504C85-E31C-458F-9600-047BE33D6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642" y="4491123"/>
            <a:ext cx="2440678" cy="2211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2508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540B9AD-80B8-410E-A91A-915CF9AD4CC3}"/>
              </a:ext>
            </a:extLst>
          </p:cNvPr>
          <p:cNvSpPr txBox="1">
            <a:spLocks/>
          </p:cNvSpPr>
          <p:nvPr/>
        </p:nvSpPr>
        <p:spPr bwMode="gray">
          <a:xfrm>
            <a:off x="275208" y="346230"/>
            <a:ext cx="10358281" cy="242360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NARKOMANIJA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najteži oblik ovisnosti o opojnim drogama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DROGE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djeluju izravno na funkciju živčanih stanica i mijenjaju „kemiju” mozga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     - djeluju na prijenos živčanih impulsa na sinapsama (smanjuju / pojačavaju širenje 				živčanih impulsa)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POSLJEDICA: trajno oštećenje živčanih stanica i smanjenja funkcije mišljenja, 					donošenja odluka, pamćenja itd. 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Neke droge i pri jednokratnoj uporabi mogu prouzročiti smrt!</a:t>
            </a:r>
            <a:endParaRPr lang="hr-HR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ACA42FB-B4FE-4D1E-9C57-2E6054B56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978458" y="1662282"/>
            <a:ext cx="1637850" cy="1637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26AFFE2-6C7C-4A76-B47A-349D0A2C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5208" y="3253180"/>
            <a:ext cx="3322481" cy="2213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15327CB-E4A0-42D8-ACEF-E81EE5330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422" y="4531602"/>
            <a:ext cx="2664578" cy="2058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A375DCC-CE0F-41D8-B4BB-E9472D733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3479" y="3783066"/>
            <a:ext cx="2047808" cy="2728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3C1FC682-9367-406F-B829-BFAC8AE2A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557" y="3253179"/>
            <a:ext cx="3328725" cy="2213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5776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0F96E28-0648-481E-9929-478B66FA1317}"/>
              </a:ext>
            </a:extLst>
          </p:cNvPr>
          <p:cNvSpPr txBox="1">
            <a:spLocks/>
          </p:cNvSpPr>
          <p:nvPr/>
        </p:nvSpPr>
        <p:spPr bwMode="gray">
          <a:xfrm>
            <a:off x="2041848" y="5354025"/>
            <a:ext cx="8890065" cy="122526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očuvanje zdravlja živčanog sustava možemo utjecati pravilnim ponašanjem i zdravim životnim navikama: pravilna prehrana, fizička aktivnost, dovoljna količina sna.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Pravilna prehrana i zdravlje krvožilnog sustava važni su za mozak.</a:t>
            </a:r>
            <a:endParaRPr lang="hr-H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9BDDD748-ABF3-4069-A54D-555EAB98FDAB}"/>
              </a:ext>
            </a:extLst>
          </p:cNvPr>
          <p:cNvSpPr txBox="1"/>
          <p:nvPr/>
        </p:nvSpPr>
        <p:spPr>
          <a:xfrm>
            <a:off x="8411262" y="4512581"/>
            <a:ext cx="103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ISTRAŽI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BC1AB6C-89F2-48ED-9804-9A7F6B28E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283" y="934181"/>
            <a:ext cx="2422309" cy="1489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3DD2FA6B-DE38-475B-A59B-19C0E82A6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45" y="2957788"/>
            <a:ext cx="2332219" cy="1553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20A07D17-8997-4441-96ED-16DD8FA5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282" y="2896013"/>
            <a:ext cx="2458520" cy="155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xmlns="" id="{275F0C3A-6EF6-4DE7-82D8-FE21DA30D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706" y="3667691"/>
            <a:ext cx="2334530" cy="1555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xmlns="" id="{9556445A-AD44-4D18-9E11-5A59A09E0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697" y="755420"/>
            <a:ext cx="2285117" cy="1522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44C82D88-2420-4E69-A3F5-350845F3C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147" y="177958"/>
            <a:ext cx="2285116" cy="1522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xmlns="" id="{2721FFE3-5334-4388-B3A6-C2A5B52E46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48" b="3363"/>
          <a:stretch/>
        </p:blipFill>
        <p:spPr>
          <a:xfrm>
            <a:off x="3246854" y="1906541"/>
            <a:ext cx="1543416" cy="1480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>
            <a:hlinkClick r:id="rId9"/>
            <a:extLst>
              <a:ext uri="{FF2B5EF4-FFF2-40B4-BE49-F238E27FC236}">
                <a16:creationId xmlns:a16="http://schemas.microsoft.com/office/drawing/2014/main" xmlns="" id="{3B2F3CFD-31A1-44F4-9C66-556132C14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t="8974" r="5597" b="5361"/>
          <a:stretch>
            <a:fillRect/>
          </a:stretch>
        </p:blipFill>
        <p:spPr bwMode="auto">
          <a:xfrm>
            <a:off x="8586174" y="3543065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3D5A53C-96D3-4C68-9CA6-5E6AE3E849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1182" y="3021268"/>
            <a:ext cx="1691997" cy="2537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211DF7AF-90D7-4240-B6B9-95AE4876116F}"/>
              </a:ext>
            </a:extLst>
          </p:cNvPr>
          <p:cNvSpPr txBox="1"/>
          <p:nvPr/>
        </p:nvSpPr>
        <p:spPr>
          <a:xfrm>
            <a:off x="8702632" y="1016324"/>
            <a:ext cx="32910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i="1" dirty="0"/>
              <a:t>Kako bismo razvili svoj mozak i održali ga što dulje u dobroj formi, trebamo ga upotrebljavati. Znanstvenici su dokazali da se pri uporabi </a:t>
            </a:r>
            <a:r>
              <a:rPr lang="hr-HR" sz="1400" i="1" dirty="0"/>
              <a:t>mozga</a:t>
            </a:r>
            <a:r>
              <a:rPr lang="hr-HR" sz="1500" i="1" dirty="0"/>
              <a:t> stvaraju nove sinapse među živčanim stanicama što utječe na njegov bolji rad. Kako možeš utjecati na stvaranje sinapsi?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C479D3DB-F336-4BD7-9B5A-246321CA2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011917" y="235901"/>
            <a:ext cx="672445" cy="64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9260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382A5F5D-06B4-406D-BD56-16D86C2D82A9}"/>
              </a:ext>
            </a:extLst>
          </p:cNvPr>
          <p:cNvSpPr txBox="1">
            <a:spLocks/>
          </p:cNvSpPr>
          <p:nvPr/>
        </p:nvSpPr>
        <p:spPr bwMode="gray">
          <a:xfrm>
            <a:off x="357067" y="364690"/>
            <a:ext cx="3920849" cy="5621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OZLJEDE ŽIVČANOG SUSTAVA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5B7487A4-1641-4E60-9E15-925260BEC18F}"/>
              </a:ext>
            </a:extLst>
          </p:cNvPr>
          <p:cNvSpPr txBox="1">
            <a:spLocks/>
          </p:cNvSpPr>
          <p:nvPr/>
        </p:nvSpPr>
        <p:spPr bwMode="gray">
          <a:xfrm>
            <a:off x="394766" y="1189608"/>
            <a:ext cx="7825956" cy="10646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Unatoč zaštite središnjeg živčanog sustava kostima lubanje, kralježnice i opnama koje zadržavaju sloj tekućine, moguće su njegove ozljede.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Živčane stanice se NE dijele i njihova oštećenja su trajna!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3871336E-E63B-47FA-9E95-F6ECA464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02461" y="231171"/>
            <a:ext cx="1222025" cy="4838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CD3B553-8C64-4A3A-A9BA-4F7E5F07B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49" y="2614705"/>
            <a:ext cx="2185654" cy="26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D1EFA1FE-0ED7-41FB-90EE-8766F22AB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012" y="1913577"/>
            <a:ext cx="1972476" cy="1107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38ACDA6-6325-4E51-B470-7662F7854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771" y="2614705"/>
            <a:ext cx="1881166" cy="282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2FA32BD9-C03B-4C4B-A445-6C878A8EA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349" y="3307891"/>
            <a:ext cx="1841947" cy="275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8E3A18DC-C0F6-4389-B202-B14CC2A063A1}"/>
              </a:ext>
            </a:extLst>
          </p:cNvPr>
          <p:cNvSpPr txBox="1"/>
          <p:nvPr/>
        </p:nvSpPr>
        <p:spPr>
          <a:xfrm>
            <a:off x="2692173" y="5721658"/>
            <a:ext cx="3025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obavezno nošenje kacige tijekom vožnje</a:t>
            </a:r>
          </a:p>
        </p:txBody>
      </p:sp>
    </p:spTree>
    <p:extLst>
      <p:ext uri="{BB962C8B-B14F-4D97-AF65-F5344CB8AC3E}">
        <p14:creationId xmlns:p14="http://schemas.microsoft.com/office/powerpoint/2010/main" xmlns="" val="186678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13EF2A19-5F36-4F7E-8760-D08F74D1B4A2}"/>
              </a:ext>
            </a:extLst>
          </p:cNvPr>
          <p:cNvSpPr txBox="1">
            <a:spLocks/>
          </p:cNvSpPr>
          <p:nvPr/>
        </p:nvSpPr>
        <p:spPr bwMode="gray">
          <a:xfrm>
            <a:off x="368131" y="646248"/>
            <a:ext cx="9255261" cy="10646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Ozljede kostiju lubanje - mogu oštetiti mozak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Ozljede kostiju kralježnice - mogu prekinuti </a:t>
            </a:r>
            <a:r>
              <a:rPr lang="hr-HR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kralježničnu</a:t>
            </a:r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moždinu</a:t>
            </a:r>
          </a:p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	    - moguća trajna oduzetost tijela od mjesta ozljede nadolje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xmlns="" id="{B220996D-6A00-434D-B836-2D86FE10E7A4}"/>
              </a:ext>
            </a:extLst>
          </p:cNvPr>
          <p:cNvSpPr txBox="1">
            <a:spLocks/>
          </p:cNvSpPr>
          <p:nvPr/>
        </p:nvSpPr>
        <p:spPr bwMode="gray">
          <a:xfrm>
            <a:off x="1958714" y="5668392"/>
            <a:ext cx="7167531" cy="60527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Kod sumnje na ozljedu kralježnice NE POMICATI osobu bez liječnika!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8DAC6DD-FA9F-4AD5-A3F3-39661325F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31868" y="2329239"/>
            <a:ext cx="3911822" cy="2541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433F685-1B18-4446-A41A-7DC9E5ED8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235120" y="2327537"/>
            <a:ext cx="2522483" cy="194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5E6344D-E890-40E9-82A3-C23958D05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653922" y="3108700"/>
            <a:ext cx="1463214" cy="1463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94821AC6-54C9-4896-87AD-E1FA45FCA6EE}"/>
              </a:ext>
            </a:extLst>
          </p:cNvPr>
          <p:cNvSpPr txBox="1"/>
          <p:nvPr/>
        </p:nvSpPr>
        <p:spPr>
          <a:xfrm>
            <a:off x="3117796" y="5029592"/>
            <a:ext cx="423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IMOBILIZACIJA - moguća ozljeda kralježnice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752833A4-263E-4AB5-B694-218553E3D0BB}"/>
              </a:ext>
            </a:extLst>
          </p:cNvPr>
          <p:cNvSpPr txBox="1"/>
          <p:nvPr/>
        </p:nvSpPr>
        <p:spPr>
          <a:xfrm>
            <a:off x="8219532" y="4935487"/>
            <a:ext cx="261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ozljeda vratne kralježnice</a:t>
            </a:r>
          </a:p>
        </p:txBody>
      </p:sp>
    </p:spTree>
    <p:extLst>
      <p:ext uri="{BB962C8B-B14F-4D97-AF65-F5344CB8AC3E}">
        <p14:creationId xmlns:p14="http://schemas.microsoft.com/office/powerpoint/2010/main" xmlns="" val="19464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C04D4C7-89CE-4AD1-B039-6C44914C7E79}"/>
              </a:ext>
            </a:extLst>
          </p:cNvPr>
          <p:cNvSpPr txBox="1">
            <a:spLocks/>
          </p:cNvSpPr>
          <p:nvPr/>
        </p:nvSpPr>
        <p:spPr bwMode="gray">
          <a:xfrm>
            <a:off x="312677" y="389806"/>
            <a:ext cx="9292961" cy="1003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POTRES MOZGA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samo privremeno stanje, simptomi prolaze ako nema trajnog oštećenja mozga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      - SIMPTOMI: mučnina, glavobolja, vrtoglavica, povraćanje, nesvjestica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      - pri nesvijesti se osoba okreće u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bočni položaj</a:t>
            </a:r>
            <a:r>
              <a:rPr lang="hr-HR" sz="1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kako bi spriječili gušenje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3908E4C9-A6ED-4674-86D3-8C3624E84715}"/>
              </a:ext>
            </a:extLst>
          </p:cNvPr>
          <p:cNvSpPr txBox="1">
            <a:spLocks/>
          </p:cNvSpPr>
          <p:nvPr/>
        </p:nvSpPr>
        <p:spPr bwMode="gray">
          <a:xfrm>
            <a:off x="1664848" y="5586343"/>
            <a:ext cx="8161830" cy="716249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Ukoliko samo nekoliko minuta ostanu bez kisika -&gt; oštetit će se mozak i živčane stanice. Udarci bez zaštitne opreme uzrokuju i teže posljedice!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05A3A2C-4E71-48C5-822D-DDE1B27EE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649642" y="2512966"/>
            <a:ext cx="1804152" cy="2703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3EDF91A-F766-4CA2-BD05-90CCA6FED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374657" y="2070366"/>
            <a:ext cx="2145617" cy="2145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145A9BD0-B805-4D7B-BC08-96D5BC70E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0120544" y="5500427"/>
            <a:ext cx="1886134" cy="1006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20B28C89-942B-450A-8D6B-0F7CB5DF42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24267" r="27241"/>
          <a:stretch/>
        </p:blipFill>
        <p:spPr>
          <a:xfrm>
            <a:off x="250531" y="2958190"/>
            <a:ext cx="1917245" cy="2223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A3DBBA23-69F6-4F12-BB42-2B6ACF97B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9941545" y="2469201"/>
            <a:ext cx="2027848" cy="2703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xmlns="" id="{B2DEA627-9E56-4246-A123-D02726308F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6583162" y="2798157"/>
            <a:ext cx="3259129" cy="2080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7341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FC7E542-3EEF-4D04-80CA-5D5B417A7F9A}"/>
              </a:ext>
            </a:extLst>
          </p:cNvPr>
          <p:cNvSpPr txBox="1">
            <a:spLocks/>
          </p:cNvSpPr>
          <p:nvPr/>
        </p:nvSpPr>
        <p:spPr bwMode="gray">
          <a:xfrm>
            <a:off x="357066" y="1233184"/>
            <a:ext cx="10713387" cy="135909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MOŽDANI UDAR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nastaje zbog smanjenog dotoka krvi u mozak ili kao posljedica začepljenja i suženja krvnih žila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      - npr. krvni ugrušak ili puknuće krvne žile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      - POSLJEDICE (ovise o veličini i mjestu oštećenja): oduzetost dijela tijela, gubitak neke od funkcija 				(vid, govor ..) ili smrt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AA22D689-993C-419D-BBDA-2FEC8E4FDA9B}"/>
              </a:ext>
            </a:extLst>
          </p:cNvPr>
          <p:cNvSpPr txBox="1">
            <a:spLocks/>
          </p:cNvSpPr>
          <p:nvPr/>
        </p:nvSpPr>
        <p:spPr bwMode="gray">
          <a:xfrm>
            <a:off x="357067" y="364690"/>
            <a:ext cx="3920849" cy="5621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BOLESTI ŽIVČANOG SUSTAVA</a:t>
            </a:r>
            <a:endParaRPr lang="hr-HR" sz="2000" b="1" spc="50" dirty="0">
              <a:ln w="0"/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E01A4AB-4AEB-4F18-AA3C-4DED973CC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830927" y="3160449"/>
            <a:ext cx="2337180" cy="239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3D6F0F3-738F-4C7B-B943-CBEB1468A4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8421" t="23354" r="6255" b="17078"/>
          <a:stretch/>
        </p:blipFill>
        <p:spPr>
          <a:xfrm>
            <a:off x="6120359" y="4803258"/>
            <a:ext cx="2161482" cy="1506582"/>
          </a:xfrm>
          <a:prstGeom prst="snip2Diag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99965A08-DC6B-42D8-A798-1B8E0199A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305105" y="3188818"/>
            <a:ext cx="1791989" cy="1076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3AAFF0E2-4675-4865-B997-3811970499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157422" y="3361954"/>
            <a:ext cx="2511505" cy="2511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EC740053-DF3B-4D2E-AE59-858AAA26C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357066" y="3573928"/>
            <a:ext cx="2291013" cy="1907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>
            <a:hlinkClick r:id="rId12"/>
            <a:extLst>
              <a:ext uri="{FF2B5EF4-FFF2-40B4-BE49-F238E27FC236}">
                <a16:creationId xmlns:a16="http://schemas.microsoft.com/office/drawing/2014/main" xmlns="" id="{A52C93FE-BB40-446B-AFE2-3080DE1A3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t="8974" r="5597" b="5361"/>
          <a:stretch>
            <a:fillRect/>
          </a:stretch>
        </p:blipFill>
        <p:spPr bwMode="auto">
          <a:xfrm>
            <a:off x="9817025" y="5694365"/>
            <a:ext cx="588602" cy="59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8440EAB2-7607-431E-8B03-F83C1CC23875}"/>
              </a:ext>
            </a:extLst>
          </p:cNvPr>
          <p:cNvSpPr txBox="1"/>
          <p:nvPr/>
        </p:nvSpPr>
        <p:spPr>
          <a:xfrm>
            <a:off x="9273040" y="6429194"/>
            <a:ext cx="1761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ZANIMLJIVOSTI </a:t>
            </a:r>
          </a:p>
        </p:txBody>
      </p:sp>
    </p:spTree>
    <p:extLst>
      <p:ext uri="{BB962C8B-B14F-4D97-AF65-F5344CB8AC3E}">
        <p14:creationId xmlns:p14="http://schemas.microsoft.com/office/powerpoint/2010/main" xmlns="" val="98322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F839960-8780-4BE3-9A60-DAB3617E9AA7}"/>
              </a:ext>
            </a:extLst>
          </p:cNvPr>
          <p:cNvSpPr txBox="1">
            <a:spLocks/>
          </p:cNvSpPr>
          <p:nvPr/>
        </p:nvSpPr>
        <p:spPr bwMode="gray">
          <a:xfrm>
            <a:off x="277169" y="257453"/>
            <a:ext cx="10642366" cy="284085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EPILEPSIJA (PADAVICA)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poremećaj u provođenju živčanih impulsa u kratkom vremenu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			- povremeni epileptični napadaji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- SIMPTOMI: kratki gubitak mogućnosti komunikacije s okolinom, potpuni gubitak 							  svijesti, nekontrolirani pokreti očiju, poremećaj kretanja, nekontrolirano grčenje cijelog 					  tijela, pojava pjene na ustima, nekontrolirano mokrenje i dr.		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- nakon napadaja osoba se ničega ne sjeća, umorna je i iscrpljena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- potrebno je pozvati hitnu pomoć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- lijekovi omogućuju kontrolu bolesti		    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3832BE5-062F-4B25-8846-FE4136D2E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8740" t="29040" r="4404" b="8012"/>
          <a:stretch/>
        </p:blipFill>
        <p:spPr>
          <a:xfrm>
            <a:off x="8114190" y="4993689"/>
            <a:ext cx="3320249" cy="1606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929126D-F494-424E-90BD-7BFC88BBF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26" y="3429000"/>
            <a:ext cx="3127529" cy="1849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93A2455-638A-44E8-8778-78089E7B7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90190"/>
            <a:ext cx="2839934" cy="1311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D8FDAC38-8DB9-457A-B937-5097531C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811" y="3968318"/>
            <a:ext cx="1651358" cy="2186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438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F839960-8780-4BE3-9A60-DAB3617E9AA7}"/>
              </a:ext>
            </a:extLst>
          </p:cNvPr>
          <p:cNvSpPr txBox="1">
            <a:spLocks/>
          </p:cNvSpPr>
          <p:nvPr/>
        </p:nvSpPr>
        <p:spPr bwMode="gray">
          <a:xfrm>
            <a:off x="268291" y="301842"/>
            <a:ext cx="10642366" cy="190869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UPALA MOŽDANIH OVOJNICA (MENINGITIS)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kao posljedica zaraze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virusom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ili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bakterijom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						- SIMPTOMI: izrazito visoka temperatura, groznica, povraćanje, jaka 											     glavobolja, ukočenost vrata, fotofobija 		     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		- LIJEK: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antibiotici</a:t>
            </a:r>
          </a:p>
          <a:p>
            <a:pPr algn="ctr"/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- virusni meningitis prenose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zaraženi krpelji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 je potreban oprez u prirodi i zaštita repelentima, a moguće je i cijepljenje protiv tog oblika meningitisa!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3039ED0-79DF-4A84-B732-FDAD4253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169" y="2402111"/>
            <a:ext cx="1663122" cy="1290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A0010C3-6545-4F4A-83FE-BCFC725E4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060" y="3376138"/>
            <a:ext cx="2183077" cy="3274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099A436-6C57-42EC-A64F-B61FFE7BB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02" y="2500525"/>
            <a:ext cx="2619693" cy="3274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AB376C84-2A0B-48E0-B826-7A2AFA1B2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702" y="2810106"/>
            <a:ext cx="2754175" cy="2203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E76547B5-BC78-470C-8D8C-5934584DC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4442" y="4251244"/>
            <a:ext cx="2913216" cy="1940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0057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01FF195-8AAD-48AE-9E42-26CF8DEDE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844606" y="2506203"/>
            <a:ext cx="2029595" cy="2204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8C86AE5-3215-4F99-A09B-77A8A2306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595746" y="1619417"/>
            <a:ext cx="2105025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416E82E9-BC36-4143-866F-A23B40454E10}"/>
              </a:ext>
            </a:extLst>
          </p:cNvPr>
          <p:cNvSpPr txBox="1">
            <a:spLocks/>
          </p:cNvSpPr>
          <p:nvPr/>
        </p:nvSpPr>
        <p:spPr bwMode="gray">
          <a:xfrm>
            <a:off x="1960155" y="5250942"/>
            <a:ext cx="9705104" cy="135909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DJEČJA PARALIZA </a:t>
            </a:r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virusna bolest kojoj je posljedica oštećenje živčanog sustava pri čemu može doći do 		 		 paralize i smrti</a:t>
            </a:r>
          </a:p>
          <a:p>
            <a:r>
              <a:rPr lang="hr-H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- dugogodišnje obvezno cijepljenje u RH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C4898905-02C1-40C0-89B6-4E516E3869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6844" r="16771"/>
          <a:stretch/>
        </p:blipFill>
        <p:spPr>
          <a:xfrm>
            <a:off x="1005828" y="3608642"/>
            <a:ext cx="1908653" cy="18825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3A72B490-C040-494A-81D4-4AF995B9C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805494" y="2215531"/>
            <a:ext cx="2295525" cy="249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377C44AF-4B27-4B8E-AC38-46D9D14CD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724176" y="721231"/>
            <a:ext cx="2566588" cy="1924941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1E376FE0-8C9E-40B9-9A69-5C91234725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6288925" y="721231"/>
            <a:ext cx="1439435" cy="1245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5593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i">
  <a:themeElements>
    <a:clrScheme name="Nebeski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Nebeski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s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Nebeski</Template>
  <TotalTime>359</TotalTime>
  <Words>555</Words>
  <Application>Microsoft Office PowerPoint</Application>
  <PresentationFormat>Custom</PresentationFormat>
  <Paragraphs>93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Nebeski</vt:lpstr>
      <vt:lpstr>KAKO OČUVATI FUNKCIJU ŽIVČANOG SUSTAVA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REAGIRAMO NA RAZLIČITE PODRAŽAJE IZ OKOLIŠA I ZAŠTO JE TO VAŽNO</dc:title>
  <dc:creator>Korisnik</dc:creator>
  <cp:lastModifiedBy>sk-mpovalec</cp:lastModifiedBy>
  <cp:revision>114</cp:revision>
  <dcterms:created xsi:type="dcterms:W3CDTF">2020-06-29T14:50:40Z</dcterms:created>
  <dcterms:modified xsi:type="dcterms:W3CDTF">2020-08-11T07:11:23Z</dcterms:modified>
</cp:coreProperties>
</file>